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7" r:id="rId5"/>
    <p:sldId id="275" r:id="rId6"/>
    <p:sldId id="276"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674"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DF21E0A-FF9E-4826-A18B-F1D8DCB825E8}" type="datetimeFigureOut">
              <a:rPr lang="en-US" smtClean="0"/>
              <a:pPr/>
              <a:t>4/5/2025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F153B-0495-4D3C-B5DA-4C424B074F9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F21E0A-FF9E-4826-A18B-F1D8DCB825E8}" type="datetimeFigureOut">
              <a:rPr lang="en-US" smtClean="0"/>
              <a:pPr/>
              <a:t>4/5/2025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F153B-0495-4D3C-B5DA-4C424B074F9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F21E0A-FF9E-4826-A18B-F1D8DCB825E8}" type="datetimeFigureOut">
              <a:rPr lang="en-US" smtClean="0"/>
              <a:pPr/>
              <a:t>4/5/2025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F153B-0495-4D3C-B5DA-4C424B074F9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DF21E0A-FF9E-4826-A18B-F1D8DCB825E8}" type="datetimeFigureOut">
              <a:rPr lang="en-US" smtClean="0"/>
              <a:pPr/>
              <a:t>4/5/2025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DF153B-0495-4D3C-B5DA-4C424B074F9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DF21E0A-FF9E-4826-A18B-F1D8DCB825E8}" type="datetimeFigureOut">
              <a:rPr lang="en-US" smtClean="0"/>
              <a:pPr/>
              <a:t>4/5/2025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DF153B-0495-4D3C-B5DA-4C424B074F9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DF21E0A-FF9E-4826-A18B-F1D8DCB825E8}" type="datetimeFigureOut">
              <a:rPr lang="en-US" smtClean="0"/>
              <a:pPr/>
              <a:t>4/5/2025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DF153B-0495-4D3C-B5DA-4C424B074F9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F21E0A-FF9E-4826-A18B-F1D8DCB825E8}" type="datetimeFigureOut">
              <a:rPr lang="en-US" smtClean="0"/>
              <a:pPr/>
              <a:t>4/5/2025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DF153B-0495-4D3C-B5DA-4C424B074F9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DF21E0A-FF9E-4826-A18B-F1D8DCB825E8}" type="datetimeFigureOut">
              <a:rPr lang="en-US" smtClean="0"/>
              <a:pPr/>
              <a:t>4/5/2025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DF153B-0495-4D3C-B5DA-4C424B074F9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DF21E0A-FF9E-4826-A18B-F1D8DCB825E8}" type="datetimeFigureOut">
              <a:rPr lang="en-US" smtClean="0"/>
              <a:pPr/>
              <a:t>4/5/2025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DF153B-0495-4D3C-B5DA-4C424B074F9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F21E0A-FF9E-4826-A18B-F1D8DCB825E8}" type="datetimeFigureOut">
              <a:rPr lang="en-US" smtClean="0"/>
              <a:pPr/>
              <a:t>4/5/2025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F153B-0495-4D3C-B5DA-4C424B074F9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F21E0A-FF9E-4826-A18B-F1D8DCB825E8}" type="datetimeFigureOut">
              <a:rPr lang="en-US" smtClean="0"/>
              <a:pPr/>
              <a:t>4/5/2025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F153B-0495-4D3C-B5DA-4C424B074F9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F21E0A-FF9E-4826-A18B-F1D8DCB825E8}" type="datetimeFigureOut">
              <a:rPr lang="en-US" smtClean="0"/>
              <a:pPr/>
              <a:t>4/5/2025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DF153B-0495-4D3C-B5DA-4C424B074F9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edition.cnn.com/2023/03/01/asia/japan-births-2022-record-low-intl-hnk/index.htm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investopedia.com/terms/w/working-age-population.asp"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investopedia.com/terms/w/wage-price-spiral.asp" TargetMode="External"/><Relationship Id="rId2" Type="http://schemas.openxmlformats.org/officeDocument/2006/relationships/hyperlink" Target="https://www.investopedia.com/terms/i/inflation.asp"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investopedia.com/terms/g/gdp.asp"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investopedia.com/terms/a/advanced-economies.asp" TargetMode="External"/><Relationship Id="rId2" Type="http://schemas.openxmlformats.org/officeDocument/2006/relationships/hyperlink" Target="https://www.investopedia.com/terms/d/dependencyratio.asp"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Population Ageing</a:t>
            </a:r>
          </a:p>
        </p:txBody>
      </p:sp>
      <p:sp>
        <p:nvSpPr>
          <p:cNvPr id="5" name="Content Placeholder 4"/>
          <p:cNvSpPr>
            <a:spLocks noGrp="1"/>
          </p:cNvSpPr>
          <p:nvPr>
            <p:ph idx="1"/>
          </p:nvPr>
        </p:nvSpPr>
        <p:spPr/>
        <p:txBody>
          <a:bodyPr>
            <a:normAutofit fontScale="92500"/>
          </a:bodyPr>
          <a:lstStyle/>
          <a:p>
            <a:r>
              <a:rPr lang="en-US" dirty="0"/>
              <a:t>The shift in distribution of a country's population towards older ages – known as </a:t>
            </a:r>
            <a:r>
              <a:rPr lang="en-US" dirty="0">
                <a:solidFill>
                  <a:srgbClr val="FF0000"/>
                </a:solidFill>
              </a:rPr>
              <a:t>population ageing </a:t>
            </a:r>
            <a:endParaRPr lang="en-US" dirty="0"/>
          </a:p>
          <a:p>
            <a:endParaRPr lang="en-US" dirty="0"/>
          </a:p>
          <a:p>
            <a:r>
              <a:rPr lang="en-US" dirty="0"/>
              <a:t>According to World Population Prospects 2019 (United Nations, 2019), by 2050, 1 in 6 people in the world will be over the age of 65, up from 1 in 11 in 2019. All societies in the world are in the midst of this longevity revolution—some are at its early stages and some are more advanced.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Key Aspects </a:t>
            </a:r>
          </a:p>
        </p:txBody>
      </p:sp>
      <p:sp>
        <p:nvSpPr>
          <p:cNvPr id="3" name="Content Placeholder 2"/>
          <p:cNvSpPr>
            <a:spLocks noGrp="1"/>
          </p:cNvSpPr>
          <p:nvPr>
            <p:ph idx="1"/>
          </p:nvPr>
        </p:nvSpPr>
        <p:spPr/>
        <p:txBody>
          <a:bodyPr>
            <a:normAutofit fontScale="85000" lnSpcReduction="20000"/>
          </a:bodyPr>
          <a:lstStyle/>
          <a:p>
            <a:pPr lvl="0"/>
            <a:r>
              <a:rPr lang="en-US" b="1" dirty="0"/>
              <a:t>Between 2015 and 2050, the proportion of the world's population over 60 years will nearly double from 12% to 22%.</a:t>
            </a:r>
            <a:endParaRPr lang="en-US" dirty="0"/>
          </a:p>
          <a:p>
            <a:pPr lvl="0"/>
            <a:r>
              <a:rPr lang="en-US" b="1" dirty="0"/>
              <a:t>By 2020, the number of people aged 60 years and older will outnumber children younger than 5 years.</a:t>
            </a:r>
            <a:endParaRPr lang="en-US" dirty="0"/>
          </a:p>
          <a:p>
            <a:pPr lvl="0"/>
            <a:r>
              <a:rPr lang="en-US" b="1" dirty="0"/>
              <a:t>In 2050, 80% of older people will be living in low- and middle-income countries.</a:t>
            </a:r>
            <a:endParaRPr lang="en-US" dirty="0"/>
          </a:p>
          <a:p>
            <a:pPr lvl="0"/>
            <a:r>
              <a:rPr lang="en-US" b="1" dirty="0"/>
              <a:t>The pace of population ageing is much faster than in the past.</a:t>
            </a:r>
            <a:endParaRPr lang="en-US" dirty="0"/>
          </a:p>
          <a:p>
            <a:pPr lvl="0"/>
            <a:r>
              <a:rPr lang="en-US" b="1" dirty="0"/>
              <a:t>All countries face major challenges to ensure that their health and social systems are ready to make the most of this demographic shift.</a:t>
            </a:r>
            <a:endParaRPr lang="en-US" dirty="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endParaRPr lang="en-US" dirty="0"/>
          </a:p>
        </p:txBody>
      </p:sp>
      <p:sp>
        <p:nvSpPr>
          <p:cNvPr id="3" name="Content Placeholder 2"/>
          <p:cNvSpPr>
            <a:spLocks noGrp="1"/>
          </p:cNvSpPr>
          <p:nvPr>
            <p:ph idx="1"/>
          </p:nvPr>
        </p:nvSpPr>
        <p:spPr>
          <a:xfrm>
            <a:off x="457200" y="1143000"/>
            <a:ext cx="8229600" cy="4983163"/>
          </a:xfrm>
        </p:spPr>
        <p:txBody>
          <a:bodyPr>
            <a:normAutofit fontScale="92500" lnSpcReduction="20000"/>
          </a:bodyPr>
          <a:lstStyle/>
          <a:p>
            <a:r>
              <a:rPr lang="en-US" dirty="0"/>
              <a:t>People worldwide are living longer. Today, for the first time in history, most people can expect to live into their sixties and beyond. By 2050, the world’s population aged 60 years and older is expected to total 2 000million, up from 900 million in 2015. </a:t>
            </a:r>
          </a:p>
          <a:p>
            <a:r>
              <a:rPr lang="en-US" dirty="0"/>
              <a:t>Today, 125 million people are aged 80 years or older. By 2050, there will be 434 million people in this age group worldwide. By 2050, 80% of all older people will live in low- and middle-income countries.</a:t>
            </a:r>
            <a:br>
              <a:rPr lang="en-US" dirty="0"/>
            </a:br>
            <a:endParaRPr lang="en-US" dirty="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8CA6C-0636-48AA-C3F8-BD220265CBAA}"/>
              </a:ext>
            </a:extLst>
          </p:cNvPr>
          <p:cNvSpPr>
            <a:spLocks noGrp="1"/>
          </p:cNvSpPr>
          <p:nvPr>
            <p:ph type="title"/>
          </p:nvPr>
        </p:nvSpPr>
        <p:spPr>
          <a:xfrm>
            <a:off x="457200" y="274638"/>
            <a:ext cx="8229600" cy="639762"/>
          </a:xfrm>
        </p:spPr>
        <p:txBody>
          <a:bodyPr>
            <a:normAutofit fontScale="90000"/>
          </a:bodyPr>
          <a:lstStyle/>
          <a:p>
            <a:r>
              <a:rPr lang="en-US" dirty="0">
                <a:solidFill>
                  <a:srgbClr val="FF0000"/>
                </a:solidFill>
              </a:rPr>
              <a:t>Japan will disappear !</a:t>
            </a:r>
            <a:endParaRPr lang="en-IN" dirty="0">
              <a:solidFill>
                <a:srgbClr val="FF0000"/>
              </a:solidFill>
            </a:endParaRPr>
          </a:p>
        </p:txBody>
      </p:sp>
      <p:sp>
        <p:nvSpPr>
          <p:cNvPr id="3" name="Content Placeholder 2">
            <a:extLst>
              <a:ext uri="{FF2B5EF4-FFF2-40B4-BE49-F238E27FC236}">
                <a16:creationId xmlns:a16="http://schemas.microsoft.com/office/drawing/2014/main" id="{38287C0F-5A25-A0B7-08D8-777181CCF34D}"/>
              </a:ext>
            </a:extLst>
          </p:cNvPr>
          <p:cNvSpPr>
            <a:spLocks noGrp="1"/>
          </p:cNvSpPr>
          <p:nvPr>
            <p:ph idx="1"/>
          </p:nvPr>
        </p:nvSpPr>
        <p:spPr>
          <a:xfrm>
            <a:off x="457200" y="990600"/>
            <a:ext cx="8229600" cy="5135563"/>
          </a:xfrm>
        </p:spPr>
        <p:txBody>
          <a:bodyPr>
            <a:normAutofit/>
          </a:bodyPr>
          <a:lstStyle/>
          <a:p>
            <a:r>
              <a:rPr lang="en-US" sz="2600" b="0" i="0" dirty="0">
                <a:effectLst/>
                <a:latin typeface="Inter"/>
              </a:rPr>
              <a:t>The falling birth rate in Japan prompted Prime Minister Fumio Kishida's advisor to issue a dire warning. Masako Mori said the country will "disappear" if the fall in birth rate is not arrested.</a:t>
            </a:r>
          </a:p>
          <a:p>
            <a:r>
              <a:rPr lang="en-US" sz="2600" b="0" i="0" dirty="0">
                <a:solidFill>
                  <a:srgbClr val="343A40"/>
                </a:solidFill>
                <a:effectLst/>
                <a:latin typeface="Inter"/>
              </a:rPr>
              <a:t>The population has fallen to 124.6 million (12.4 crore)in 2021 from a peak of just over 128 (12.8 crore) million reached in 2008, and the pace of decline is increasing. </a:t>
            </a:r>
            <a:r>
              <a:rPr lang="en-US" sz="2600" b="0" i="0" dirty="0">
                <a:solidFill>
                  <a:srgbClr val="FF0000"/>
                </a:solidFill>
                <a:effectLst/>
                <a:latin typeface="Inter"/>
              </a:rPr>
              <a:t>According to </a:t>
            </a:r>
            <a:r>
              <a:rPr lang="en-US" sz="2600" b="0" i="1" u="none" strike="noStrike" dirty="0">
                <a:solidFill>
                  <a:srgbClr val="FF0000"/>
                </a:solidFill>
                <a:effectLst/>
                <a:latin typeface="Inter"/>
                <a:hlinkClick r:id="rId2">
                  <a:extLst>
                    <a:ext uri="{A12FA001-AC4F-418D-AE19-62706E023703}">
                      <ahyp:hlinkClr xmlns:ahyp="http://schemas.microsoft.com/office/drawing/2018/hyperlinkcolor" val="tx"/>
                    </a:ext>
                  </a:extLst>
                </a:hlinkClick>
              </a:rPr>
              <a:t>CNN</a:t>
            </a:r>
            <a:r>
              <a:rPr lang="en-US" sz="2600" b="0" i="0" dirty="0">
                <a:solidFill>
                  <a:srgbClr val="FF0000"/>
                </a:solidFill>
                <a:effectLst/>
                <a:latin typeface="Inter"/>
              </a:rPr>
              <a:t>, </a:t>
            </a:r>
            <a:r>
              <a:rPr lang="en-US" sz="2600" b="0" i="0" dirty="0">
                <a:solidFill>
                  <a:srgbClr val="343A40"/>
                </a:solidFill>
                <a:effectLst/>
                <a:latin typeface="Inter"/>
              </a:rPr>
              <a:t>Japan's high cost of living, limited space and lack of child care support in cities make it difficult to raise children, and that is why fewer couples are having kids or most youths </a:t>
            </a:r>
            <a:r>
              <a:rPr lang="en-US" sz="2600" b="0" i="0">
                <a:solidFill>
                  <a:srgbClr val="343A40"/>
                </a:solidFill>
                <a:effectLst/>
                <a:latin typeface="Inter"/>
              </a:rPr>
              <a:t>remain unmarried.</a:t>
            </a:r>
            <a:endParaRPr lang="en-US" sz="2600" b="0" i="0" dirty="0">
              <a:effectLst/>
              <a:latin typeface="Inter"/>
            </a:endParaRPr>
          </a:p>
          <a:p>
            <a:endParaRPr lang="en-IN" dirty="0"/>
          </a:p>
        </p:txBody>
      </p:sp>
    </p:spTree>
    <p:extLst>
      <p:ext uri="{BB962C8B-B14F-4D97-AF65-F5344CB8AC3E}">
        <p14:creationId xmlns:p14="http://schemas.microsoft.com/office/powerpoint/2010/main" val="1770532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a:t>As per 2019</a:t>
            </a:r>
          </a:p>
        </p:txBody>
      </p:sp>
      <p:graphicFrame>
        <p:nvGraphicFramePr>
          <p:cNvPr id="4" name="Content Placeholder 3"/>
          <p:cNvGraphicFramePr>
            <a:graphicFrameLocks noGrp="1"/>
          </p:cNvGraphicFramePr>
          <p:nvPr>
            <p:ph idx="1"/>
          </p:nvPr>
        </p:nvGraphicFramePr>
        <p:xfrm>
          <a:off x="457200" y="990600"/>
          <a:ext cx="8229600" cy="5333996"/>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gridCol w="1645920">
                  <a:extLst>
                    <a:ext uri="{9D8B030D-6E8A-4147-A177-3AD203B41FA5}">
                      <a16:colId xmlns:a16="http://schemas.microsoft.com/office/drawing/2014/main" val="20003"/>
                    </a:ext>
                  </a:extLst>
                </a:gridCol>
                <a:gridCol w="1645920">
                  <a:extLst>
                    <a:ext uri="{9D8B030D-6E8A-4147-A177-3AD203B41FA5}">
                      <a16:colId xmlns:a16="http://schemas.microsoft.com/office/drawing/2014/main" val="20004"/>
                    </a:ext>
                  </a:extLst>
                </a:gridCol>
              </a:tblGrid>
              <a:tr h="732736">
                <a:tc>
                  <a:txBody>
                    <a:bodyPr/>
                    <a:lstStyle/>
                    <a:p>
                      <a:pPr marL="0" marR="0">
                        <a:lnSpc>
                          <a:spcPts val="1200"/>
                        </a:lnSpc>
                        <a:spcBef>
                          <a:spcPts val="0"/>
                        </a:spcBef>
                        <a:spcAft>
                          <a:spcPts val="0"/>
                        </a:spcAft>
                      </a:pPr>
                      <a:r>
                        <a:rPr lang="en-US" sz="1200" b="1" cap="all" spc="60" dirty="0">
                          <a:solidFill>
                            <a:srgbClr val="333333"/>
                          </a:solidFill>
                          <a:latin typeface="Arial"/>
                          <a:ea typeface="Times New Roman"/>
                          <a:cs typeface="Times New Roman"/>
                        </a:rPr>
                        <a:t>RANK</a:t>
                      </a:r>
                      <a:endParaRPr lang="en-US" sz="1200" dirty="0">
                        <a:latin typeface="Times New Roman"/>
                        <a:ea typeface="Times New Roman"/>
                        <a:cs typeface="Times New Roman"/>
                      </a:endParaRPr>
                    </a:p>
                  </a:txBody>
                  <a:tcPr marL="95250" marR="95250" marT="66675" marB="66675" anchor="b"/>
                </a:tc>
                <a:tc>
                  <a:txBody>
                    <a:bodyPr/>
                    <a:lstStyle/>
                    <a:p>
                      <a:pPr marL="0" marR="0">
                        <a:lnSpc>
                          <a:spcPts val="1200"/>
                        </a:lnSpc>
                        <a:spcBef>
                          <a:spcPts val="0"/>
                        </a:spcBef>
                        <a:spcAft>
                          <a:spcPts val="0"/>
                        </a:spcAft>
                      </a:pPr>
                      <a:r>
                        <a:rPr lang="en-US" sz="1200" b="1" cap="all" spc="60">
                          <a:solidFill>
                            <a:srgbClr val="333333"/>
                          </a:solidFill>
                          <a:latin typeface="Arial"/>
                          <a:ea typeface="Times New Roman"/>
                          <a:cs typeface="Times New Roman"/>
                        </a:rPr>
                        <a:t>COUNTRY</a:t>
                      </a:r>
                      <a:endParaRPr lang="en-US" sz="1200">
                        <a:latin typeface="Times New Roman"/>
                        <a:ea typeface="Times New Roman"/>
                        <a:cs typeface="Times New Roman"/>
                      </a:endParaRPr>
                    </a:p>
                  </a:txBody>
                  <a:tcPr marL="95250" marR="95250" marT="66675" marB="66675" anchor="b"/>
                </a:tc>
                <a:tc>
                  <a:txBody>
                    <a:bodyPr/>
                    <a:lstStyle/>
                    <a:p>
                      <a:pPr marL="0" marR="0">
                        <a:lnSpc>
                          <a:spcPts val="1200"/>
                        </a:lnSpc>
                        <a:spcBef>
                          <a:spcPts val="0"/>
                        </a:spcBef>
                        <a:spcAft>
                          <a:spcPts val="0"/>
                        </a:spcAft>
                      </a:pPr>
                      <a:r>
                        <a:rPr lang="en-US" sz="1200" b="1" cap="all" spc="60">
                          <a:solidFill>
                            <a:srgbClr val="333333"/>
                          </a:solidFill>
                          <a:latin typeface="Arial"/>
                          <a:ea typeface="Times New Roman"/>
                          <a:cs typeface="Times New Roman"/>
                        </a:rPr>
                        <a:t># 65+ (IN MILLIONS)</a:t>
                      </a:r>
                      <a:endParaRPr lang="en-US" sz="1200">
                        <a:latin typeface="Times New Roman"/>
                        <a:ea typeface="Times New Roman"/>
                        <a:cs typeface="Times New Roman"/>
                      </a:endParaRPr>
                    </a:p>
                  </a:txBody>
                  <a:tcPr marL="95250" marR="95250" marT="66675" marB="66675" anchor="b"/>
                </a:tc>
                <a:tc>
                  <a:txBody>
                    <a:bodyPr/>
                    <a:lstStyle/>
                    <a:p>
                      <a:pPr marL="0" marR="0">
                        <a:lnSpc>
                          <a:spcPts val="1200"/>
                        </a:lnSpc>
                        <a:spcBef>
                          <a:spcPts val="0"/>
                        </a:spcBef>
                        <a:spcAft>
                          <a:spcPts val="0"/>
                        </a:spcAft>
                      </a:pPr>
                      <a:r>
                        <a:rPr lang="en-US" sz="1200" b="1" cap="all" spc="60">
                          <a:solidFill>
                            <a:srgbClr val="333333"/>
                          </a:solidFill>
                          <a:latin typeface="Arial"/>
                          <a:ea typeface="Times New Roman"/>
                          <a:cs typeface="Times New Roman"/>
                        </a:rPr>
                        <a:t>% 65+ (OF TOTAL POPULATION)</a:t>
                      </a:r>
                      <a:endParaRPr lang="en-US" sz="1200">
                        <a:latin typeface="Times New Roman"/>
                        <a:ea typeface="Times New Roman"/>
                        <a:cs typeface="Times New Roman"/>
                      </a:endParaRPr>
                    </a:p>
                  </a:txBody>
                  <a:tcPr marL="95250" marR="95250" marT="66675" marB="66675" anchor="b"/>
                </a:tc>
                <a:tc>
                  <a:txBody>
                    <a:bodyPr/>
                    <a:lstStyle/>
                    <a:p>
                      <a:pPr marL="0" marR="0">
                        <a:lnSpc>
                          <a:spcPts val="1200"/>
                        </a:lnSpc>
                        <a:spcBef>
                          <a:spcPts val="0"/>
                        </a:spcBef>
                        <a:spcAft>
                          <a:spcPts val="0"/>
                        </a:spcAft>
                      </a:pPr>
                      <a:r>
                        <a:rPr lang="en-US" sz="1200" b="1" cap="all" spc="60">
                          <a:solidFill>
                            <a:srgbClr val="333333"/>
                          </a:solidFill>
                          <a:latin typeface="Arial"/>
                          <a:ea typeface="Times New Roman"/>
                          <a:cs typeface="Times New Roman"/>
                        </a:rPr>
                        <a:t># TOTAL POPULATION (IN MILLIONS)</a:t>
                      </a:r>
                      <a:endParaRPr lang="en-US" sz="1200">
                        <a:latin typeface="Times New Roman"/>
                        <a:ea typeface="Times New Roman"/>
                        <a:cs typeface="Times New Roman"/>
                      </a:endParaRPr>
                    </a:p>
                  </a:txBody>
                  <a:tcPr marL="95250" marR="95250" marT="66675" marB="66675" anchor="b"/>
                </a:tc>
                <a:extLst>
                  <a:ext uri="{0D108BD9-81ED-4DB2-BD59-A6C34878D82A}">
                    <a16:rowId xmlns:a16="http://schemas.microsoft.com/office/drawing/2014/main" val="10000"/>
                  </a:ext>
                </a:extLst>
              </a:tr>
              <a:tr h="460126">
                <a:tc>
                  <a:txBody>
                    <a:bodyPr/>
                    <a:lstStyle/>
                    <a:p>
                      <a:pPr marL="0" marR="0" algn="ctr">
                        <a:lnSpc>
                          <a:spcPts val="1875"/>
                        </a:lnSpc>
                        <a:spcBef>
                          <a:spcPts val="0"/>
                        </a:spcBef>
                        <a:spcAft>
                          <a:spcPts val="0"/>
                        </a:spcAft>
                      </a:pPr>
                      <a:r>
                        <a:rPr lang="en-US" sz="1200">
                          <a:latin typeface="Arial"/>
                          <a:ea typeface="Times New Roman"/>
                          <a:cs typeface="Times New Roman"/>
                        </a:rPr>
                        <a:t>1</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China</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166.37</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11.9</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1398.03</a:t>
                      </a:r>
                      <a:endParaRPr lang="en-US" sz="1200">
                        <a:latin typeface="Times New Roman"/>
                        <a:ea typeface="Times New Roman"/>
                        <a:cs typeface="Times New Roman"/>
                      </a:endParaRPr>
                    </a:p>
                  </a:txBody>
                  <a:tcPr marL="38100" marR="38100" marT="38100" marB="38100" anchor="b"/>
                </a:tc>
                <a:extLst>
                  <a:ext uri="{0D108BD9-81ED-4DB2-BD59-A6C34878D82A}">
                    <a16:rowId xmlns:a16="http://schemas.microsoft.com/office/drawing/2014/main" val="10001"/>
                  </a:ext>
                </a:extLst>
              </a:tr>
              <a:tr h="460126">
                <a:tc>
                  <a:txBody>
                    <a:bodyPr/>
                    <a:lstStyle/>
                    <a:p>
                      <a:pPr marL="0" marR="0" algn="ctr">
                        <a:lnSpc>
                          <a:spcPts val="1875"/>
                        </a:lnSpc>
                        <a:spcBef>
                          <a:spcPts val="0"/>
                        </a:spcBef>
                        <a:spcAft>
                          <a:spcPts val="0"/>
                        </a:spcAft>
                      </a:pPr>
                      <a:r>
                        <a:rPr lang="en-US" sz="1200">
                          <a:latin typeface="Arial"/>
                          <a:ea typeface="Times New Roman"/>
                          <a:cs typeface="Times New Roman"/>
                        </a:rPr>
                        <a:t>2</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India</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84.9</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6.1</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1391.89</a:t>
                      </a:r>
                      <a:endParaRPr lang="en-US" sz="1200">
                        <a:latin typeface="Times New Roman"/>
                        <a:ea typeface="Times New Roman"/>
                        <a:cs typeface="Times New Roman"/>
                      </a:endParaRPr>
                    </a:p>
                  </a:txBody>
                  <a:tcPr marL="38100" marR="38100" marT="38100" marB="38100" anchor="b"/>
                </a:tc>
                <a:extLst>
                  <a:ext uri="{0D108BD9-81ED-4DB2-BD59-A6C34878D82A}">
                    <a16:rowId xmlns:a16="http://schemas.microsoft.com/office/drawing/2014/main" val="10002"/>
                  </a:ext>
                </a:extLst>
              </a:tr>
              <a:tr h="460126">
                <a:tc>
                  <a:txBody>
                    <a:bodyPr/>
                    <a:lstStyle/>
                    <a:p>
                      <a:pPr marL="0" marR="0" algn="ctr">
                        <a:lnSpc>
                          <a:spcPts val="1875"/>
                        </a:lnSpc>
                        <a:spcBef>
                          <a:spcPts val="0"/>
                        </a:spcBef>
                        <a:spcAft>
                          <a:spcPts val="0"/>
                        </a:spcAft>
                      </a:pPr>
                      <a:r>
                        <a:rPr lang="en-US" sz="1200">
                          <a:latin typeface="Arial"/>
                          <a:ea typeface="Times New Roman"/>
                          <a:cs typeface="Times New Roman"/>
                        </a:rPr>
                        <a:t>3</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United States</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52.76</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16</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329.15</a:t>
                      </a:r>
                      <a:endParaRPr lang="en-US" sz="1200">
                        <a:latin typeface="Times New Roman"/>
                        <a:ea typeface="Times New Roman"/>
                        <a:cs typeface="Times New Roman"/>
                      </a:endParaRPr>
                    </a:p>
                  </a:txBody>
                  <a:tcPr marL="38100" marR="38100" marT="38100" marB="38100" anchor="b"/>
                </a:tc>
                <a:extLst>
                  <a:ext uri="{0D108BD9-81ED-4DB2-BD59-A6C34878D82A}">
                    <a16:rowId xmlns:a16="http://schemas.microsoft.com/office/drawing/2014/main" val="10003"/>
                  </a:ext>
                </a:extLst>
              </a:tr>
              <a:tr h="460126">
                <a:tc>
                  <a:txBody>
                    <a:bodyPr/>
                    <a:lstStyle/>
                    <a:p>
                      <a:pPr marL="0" marR="0" algn="ctr">
                        <a:lnSpc>
                          <a:spcPts val="1875"/>
                        </a:lnSpc>
                        <a:spcBef>
                          <a:spcPts val="0"/>
                        </a:spcBef>
                        <a:spcAft>
                          <a:spcPts val="0"/>
                        </a:spcAft>
                      </a:pPr>
                      <a:r>
                        <a:rPr lang="en-US" sz="1200">
                          <a:latin typeface="Arial"/>
                          <a:ea typeface="Times New Roman"/>
                          <a:cs typeface="Times New Roman"/>
                        </a:rPr>
                        <a:t>4</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Japan</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35.58</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solidFill>
                            <a:srgbClr val="FF0000"/>
                          </a:solidFill>
                          <a:latin typeface="Arial"/>
                          <a:ea typeface="Times New Roman"/>
                          <a:cs typeface="Times New Roman"/>
                        </a:rPr>
                        <a:t>28.2</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126.18</a:t>
                      </a:r>
                      <a:endParaRPr lang="en-US" sz="1200">
                        <a:latin typeface="Times New Roman"/>
                        <a:ea typeface="Times New Roman"/>
                        <a:cs typeface="Times New Roman"/>
                      </a:endParaRPr>
                    </a:p>
                  </a:txBody>
                  <a:tcPr marL="38100" marR="38100" marT="38100" marB="38100" anchor="b"/>
                </a:tc>
                <a:extLst>
                  <a:ext uri="{0D108BD9-81ED-4DB2-BD59-A6C34878D82A}">
                    <a16:rowId xmlns:a16="http://schemas.microsoft.com/office/drawing/2014/main" val="10004"/>
                  </a:ext>
                </a:extLst>
              </a:tr>
              <a:tr h="460126">
                <a:tc>
                  <a:txBody>
                    <a:bodyPr/>
                    <a:lstStyle/>
                    <a:p>
                      <a:pPr marL="0" marR="0" algn="ctr">
                        <a:lnSpc>
                          <a:spcPts val="1875"/>
                        </a:lnSpc>
                        <a:spcBef>
                          <a:spcPts val="0"/>
                        </a:spcBef>
                        <a:spcAft>
                          <a:spcPts val="0"/>
                        </a:spcAft>
                      </a:pPr>
                      <a:r>
                        <a:rPr lang="en-US" sz="1200">
                          <a:latin typeface="Arial"/>
                          <a:ea typeface="Times New Roman"/>
                          <a:cs typeface="Times New Roman"/>
                        </a:rPr>
                        <a:t>5</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Russian Federation</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21.42</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14.6</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146.73</a:t>
                      </a:r>
                      <a:endParaRPr lang="en-US" sz="1200">
                        <a:latin typeface="Times New Roman"/>
                        <a:ea typeface="Times New Roman"/>
                        <a:cs typeface="Times New Roman"/>
                      </a:endParaRPr>
                    </a:p>
                  </a:txBody>
                  <a:tcPr marL="38100" marR="38100" marT="38100" marB="38100" anchor="b"/>
                </a:tc>
                <a:extLst>
                  <a:ext uri="{0D108BD9-81ED-4DB2-BD59-A6C34878D82A}">
                    <a16:rowId xmlns:a16="http://schemas.microsoft.com/office/drawing/2014/main" val="10005"/>
                  </a:ext>
                </a:extLst>
              </a:tr>
              <a:tr h="460126">
                <a:tc>
                  <a:txBody>
                    <a:bodyPr/>
                    <a:lstStyle/>
                    <a:p>
                      <a:pPr marL="0" marR="0" algn="ctr">
                        <a:lnSpc>
                          <a:spcPts val="1875"/>
                        </a:lnSpc>
                        <a:spcBef>
                          <a:spcPts val="0"/>
                        </a:spcBef>
                        <a:spcAft>
                          <a:spcPts val="0"/>
                        </a:spcAft>
                      </a:pPr>
                      <a:r>
                        <a:rPr lang="en-US" sz="1200">
                          <a:latin typeface="Arial"/>
                          <a:ea typeface="Times New Roman"/>
                          <a:cs typeface="Times New Roman"/>
                        </a:rPr>
                        <a:t>6</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Brazil</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17.79</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8.5</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209.33</a:t>
                      </a:r>
                      <a:endParaRPr lang="en-US" sz="1200">
                        <a:latin typeface="Times New Roman"/>
                        <a:ea typeface="Times New Roman"/>
                        <a:cs typeface="Times New Roman"/>
                      </a:endParaRPr>
                    </a:p>
                  </a:txBody>
                  <a:tcPr marL="38100" marR="38100" marT="38100" marB="38100" anchor="b"/>
                </a:tc>
                <a:extLst>
                  <a:ext uri="{0D108BD9-81ED-4DB2-BD59-A6C34878D82A}">
                    <a16:rowId xmlns:a16="http://schemas.microsoft.com/office/drawing/2014/main" val="10006"/>
                  </a:ext>
                </a:extLst>
              </a:tr>
              <a:tr h="460126">
                <a:tc>
                  <a:txBody>
                    <a:bodyPr/>
                    <a:lstStyle/>
                    <a:p>
                      <a:pPr marL="0" marR="0" algn="ctr">
                        <a:lnSpc>
                          <a:spcPts val="1875"/>
                        </a:lnSpc>
                        <a:spcBef>
                          <a:spcPts val="0"/>
                        </a:spcBef>
                        <a:spcAft>
                          <a:spcPts val="0"/>
                        </a:spcAft>
                      </a:pPr>
                      <a:r>
                        <a:rPr lang="en-US" sz="1200">
                          <a:latin typeface="Arial"/>
                          <a:ea typeface="Times New Roman"/>
                          <a:cs typeface="Times New Roman"/>
                        </a:rPr>
                        <a:t>7</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Germany</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17.78</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solidFill>
                            <a:srgbClr val="FF0000"/>
                          </a:solidFill>
                          <a:latin typeface="Arial"/>
                          <a:ea typeface="Times New Roman"/>
                          <a:cs typeface="Times New Roman"/>
                        </a:rPr>
                        <a:t>21.4</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83.1</a:t>
                      </a:r>
                      <a:endParaRPr lang="en-US" sz="1200">
                        <a:latin typeface="Times New Roman"/>
                        <a:ea typeface="Times New Roman"/>
                        <a:cs typeface="Times New Roman"/>
                      </a:endParaRPr>
                    </a:p>
                  </a:txBody>
                  <a:tcPr marL="38100" marR="38100" marT="38100" marB="38100" anchor="b"/>
                </a:tc>
                <a:extLst>
                  <a:ext uri="{0D108BD9-81ED-4DB2-BD59-A6C34878D82A}">
                    <a16:rowId xmlns:a16="http://schemas.microsoft.com/office/drawing/2014/main" val="10007"/>
                  </a:ext>
                </a:extLst>
              </a:tr>
              <a:tr h="460126">
                <a:tc>
                  <a:txBody>
                    <a:bodyPr/>
                    <a:lstStyle/>
                    <a:p>
                      <a:pPr marL="0" marR="0" algn="ctr">
                        <a:lnSpc>
                          <a:spcPts val="1875"/>
                        </a:lnSpc>
                        <a:spcBef>
                          <a:spcPts val="0"/>
                        </a:spcBef>
                        <a:spcAft>
                          <a:spcPts val="0"/>
                        </a:spcAft>
                      </a:pPr>
                      <a:r>
                        <a:rPr lang="en-US" sz="1200">
                          <a:latin typeface="Arial"/>
                          <a:ea typeface="Times New Roman"/>
                          <a:cs typeface="Times New Roman"/>
                        </a:rPr>
                        <a:t>8</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dirty="0">
                          <a:latin typeface="Arial"/>
                          <a:ea typeface="Times New Roman"/>
                          <a:cs typeface="Times New Roman"/>
                        </a:rPr>
                        <a:t>Indonesia</a:t>
                      </a:r>
                      <a:endParaRPr lang="en-US" sz="1200" dirty="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15.16</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5.6</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268.42</a:t>
                      </a:r>
                      <a:endParaRPr lang="en-US" sz="1200">
                        <a:latin typeface="Times New Roman"/>
                        <a:ea typeface="Times New Roman"/>
                        <a:cs typeface="Times New Roman"/>
                      </a:endParaRPr>
                    </a:p>
                  </a:txBody>
                  <a:tcPr marL="38100" marR="38100" marT="38100" marB="38100" anchor="b"/>
                </a:tc>
                <a:extLst>
                  <a:ext uri="{0D108BD9-81ED-4DB2-BD59-A6C34878D82A}">
                    <a16:rowId xmlns:a16="http://schemas.microsoft.com/office/drawing/2014/main" val="10008"/>
                  </a:ext>
                </a:extLst>
              </a:tr>
              <a:tr h="460126">
                <a:tc>
                  <a:txBody>
                    <a:bodyPr/>
                    <a:lstStyle/>
                    <a:p>
                      <a:pPr marL="0" marR="0" algn="ctr">
                        <a:lnSpc>
                          <a:spcPts val="1875"/>
                        </a:lnSpc>
                        <a:spcBef>
                          <a:spcPts val="0"/>
                        </a:spcBef>
                        <a:spcAft>
                          <a:spcPts val="0"/>
                        </a:spcAft>
                      </a:pPr>
                      <a:r>
                        <a:rPr lang="en-US" sz="1200">
                          <a:latin typeface="Arial"/>
                          <a:ea typeface="Times New Roman"/>
                          <a:cs typeface="Times New Roman"/>
                        </a:rPr>
                        <a:t>9</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Itlay</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13.76</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solidFill>
                            <a:srgbClr val="FF0000"/>
                          </a:solidFill>
                          <a:latin typeface="Arial"/>
                          <a:ea typeface="Times New Roman"/>
                          <a:cs typeface="Times New Roman"/>
                        </a:rPr>
                        <a:t>22.8</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60.34</a:t>
                      </a:r>
                      <a:endParaRPr lang="en-US" sz="1200">
                        <a:latin typeface="Times New Roman"/>
                        <a:ea typeface="Times New Roman"/>
                        <a:cs typeface="Times New Roman"/>
                      </a:endParaRPr>
                    </a:p>
                  </a:txBody>
                  <a:tcPr marL="38100" marR="38100" marT="38100" marB="38100" anchor="b"/>
                </a:tc>
                <a:extLst>
                  <a:ext uri="{0D108BD9-81ED-4DB2-BD59-A6C34878D82A}">
                    <a16:rowId xmlns:a16="http://schemas.microsoft.com/office/drawing/2014/main" val="10009"/>
                  </a:ext>
                </a:extLst>
              </a:tr>
              <a:tr h="460126">
                <a:tc>
                  <a:txBody>
                    <a:bodyPr/>
                    <a:lstStyle/>
                    <a:p>
                      <a:pPr marL="0" marR="0" algn="ctr">
                        <a:lnSpc>
                          <a:spcPts val="1875"/>
                        </a:lnSpc>
                        <a:spcBef>
                          <a:spcPts val="0"/>
                        </a:spcBef>
                        <a:spcAft>
                          <a:spcPts val="0"/>
                        </a:spcAft>
                      </a:pPr>
                      <a:r>
                        <a:rPr lang="en-US" sz="1200">
                          <a:latin typeface="Arial"/>
                          <a:ea typeface="Times New Roman"/>
                          <a:cs typeface="Times New Roman"/>
                        </a:rPr>
                        <a:t>10</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France</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13.16</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solidFill>
                            <a:srgbClr val="FF0000"/>
                          </a:solidFill>
                          <a:latin typeface="Arial"/>
                          <a:ea typeface="Times New Roman"/>
                          <a:cs typeface="Times New Roman"/>
                        </a:rPr>
                        <a:t>20.3</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dirty="0">
                          <a:latin typeface="Arial"/>
                          <a:ea typeface="Times New Roman"/>
                          <a:cs typeface="Times New Roman"/>
                        </a:rPr>
                        <a:t>64.83</a:t>
                      </a:r>
                      <a:endParaRPr lang="en-US" sz="1200" dirty="0">
                        <a:latin typeface="Times New Roman"/>
                        <a:ea typeface="Times New Roman"/>
                        <a:cs typeface="Times New Roman"/>
                      </a:endParaRPr>
                    </a:p>
                  </a:txBody>
                  <a:tcPr marL="38100" marR="38100" marT="38100" marB="38100" anchor="b"/>
                </a:tc>
                <a:extLst>
                  <a:ext uri="{0D108BD9-81ED-4DB2-BD59-A6C34878D82A}">
                    <a16:rowId xmlns:a16="http://schemas.microsoft.com/office/drawing/2014/main" val="10010"/>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1600200"/>
          <a:ext cx="8229600" cy="741680"/>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gridCol w="1645920">
                  <a:extLst>
                    <a:ext uri="{9D8B030D-6E8A-4147-A177-3AD203B41FA5}">
                      <a16:colId xmlns:a16="http://schemas.microsoft.com/office/drawing/2014/main" val="20003"/>
                    </a:ext>
                  </a:extLst>
                </a:gridCol>
                <a:gridCol w="1645920">
                  <a:extLst>
                    <a:ext uri="{9D8B030D-6E8A-4147-A177-3AD203B41FA5}">
                      <a16:colId xmlns:a16="http://schemas.microsoft.com/office/drawing/2014/main" val="20004"/>
                    </a:ext>
                  </a:extLst>
                </a:gridCol>
              </a:tblGrid>
              <a:tr h="370840">
                <a:tc>
                  <a:txBody>
                    <a:bodyPr/>
                    <a:lstStyle/>
                    <a:p>
                      <a:pPr marL="0" marR="0" algn="ctr">
                        <a:lnSpc>
                          <a:spcPts val="1875"/>
                        </a:lnSpc>
                        <a:spcBef>
                          <a:spcPts val="0"/>
                        </a:spcBef>
                        <a:spcAft>
                          <a:spcPts val="0"/>
                        </a:spcAft>
                      </a:pPr>
                      <a:r>
                        <a:rPr lang="en-US" sz="1200" dirty="0">
                          <a:latin typeface="Arial"/>
                          <a:ea typeface="Times New Roman"/>
                          <a:cs typeface="Times New Roman"/>
                        </a:rPr>
                        <a:t>41</a:t>
                      </a:r>
                      <a:endParaRPr lang="en-US" sz="1200" dirty="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Greece</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2.33</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solidFill>
                            <a:srgbClr val="FF0000"/>
                          </a:solidFill>
                          <a:latin typeface="Arial"/>
                          <a:ea typeface="Times New Roman"/>
                          <a:cs typeface="Times New Roman"/>
                        </a:rPr>
                        <a:t>21.8</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dirty="0">
                          <a:latin typeface="Arial"/>
                          <a:ea typeface="Times New Roman"/>
                          <a:cs typeface="Times New Roman"/>
                        </a:rPr>
                        <a:t>10.7</a:t>
                      </a:r>
                      <a:endParaRPr lang="en-US" sz="1200" dirty="0">
                        <a:latin typeface="Times New Roman"/>
                        <a:ea typeface="Times New Roman"/>
                        <a:cs typeface="Times New Roman"/>
                      </a:endParaRPr>
                    </a:p>
                  </a:txBody>
                  <a:tcPr marL="38100" marR="38100" marT="38100" marB="38100" anchor="b"/>
                </a:tc>
                <a:extLst>
                  <a:ext uri="{0D108BD9-81ED-4DB2-BD59-A6C34878D82A}">
                    <a16:rowId xmlns:a16="http://schemas.microsoft.com/office/drawing/2014/main" val="10000"/>
                  </a:ext>
                </a:extLst>
              </a:tr>
              <a:tr h="370840">
                <a:tc>
                  <a:txBody>
                    <a:bodyPr/>
                    <a:lstStyle/>
                    <a:p>
                      <a:pPr marL="0" marR="0" algn="ctr">
                        <a:lnSpc>
                          <a:spcPts val="1875"/>
                        </a:lnSpc>
                        <a:spcBef>
                          <a:spcPts val="0"/>
                        </a:spcBef>
                        <a:spcAft>
                          <a:spcPts val="0"/>
                        </a:spcAft>
                      </a:pPr>
                      <a:r>
                        <a:rPr lang="en-US" sz="1200" dirty="0">
                          <a:latin typeface="Arial"/>
                          <a:ea typeface="Times New Roman"/>
                          <a:cs typeface="Times New Roman"/>
                        </a:rPr>
                        <a:t>43</a:t>
                      </a:r>
                      <a:endParaRPr lang="en-US" sz="1200" dirty="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Portugal</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latin typeface="Arial"/>
                          <a:ea typeface="Times New Roman"/>
                          <a:cs typeface="Times New Roman"/>
                        </a:rPr>
                        <a:t>2.24</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a:solidFill>
                            <a:srgbClr val="FF0000"/>
                          </a:solidFill>
                          <a:latin typeface="Arial"/>
                          <a:ea typeface="Times New Roman"/>
                          <a:cs typeface="Times New Roman"/>
                        </a:rPr>
                        <a:t>21.8</a:t>
                      </a:r>
                      <a:endParaRPr lang="en-US" sz="1200">
                        <a:latin typeface="Times New Roman"/>
                        <a:ea typeface="Times New Roman"/>
                        <a:cs typeface="Times New Roman"/>
                      </a:endParaRPr>
                    </a:p>
                  </a:txBody>
                  <a:tcPr marL="38100" marR="38100" marT="38100" marB="38100" anchor="b"/>
                </a:tc>
                <a:tc>
                  <a:txBody>
                    <a:bodyPr/>
                    <a:lstStyle/>
                    <a:p>
                      <a:pPr marL="0" marR="0" algn="ctr">
                        <a:lnSpc>
                          <a:spcPts val="1875"/>
                        </a:lnSpc>
                        <a:spcBef>
                          <a:spcPts val="0"/>
                        </a:spcBef>
                        <a:spcAft>
                          <a:spcPts val="0"/>
                        </a:spcAft>
                      </a:pPr>
                      <a:r>
                        <a:rPr lang="en-US" sz="1200" dirty="0">
                          <a:latin typeface="Arial"/>
                          <a:ea typeface="Times New Roman"/>
                          <a:cs typeface="Times New Roman"/>
                        </a:rPr>
                        <a:t>10.27</a:t>
                      </a:r>
                      <a:endParaRPr lang="en-US" sz="1200" dirty="0">
                        <a:latin typeface="Times New Roman"/>
                        <a:ea typeface="Times New Roman"/>
                        <a:cs typeface="Times New Roman"/>
                      </a:endParaRPr>
                    </a:p>
                  </a:txBody>
                  <a:tcPr marL="38100" marR="38100" marT="38100" marB="38100" anchor="b"/>
                </a:tc>
                <a:extLst>
                  <a:ext uri="{0D108BD9-81ED-4DB2-BD59-A6C34878D82A}">
                    <a16:rowId xmlns:a16="http://schemas.microsoft.com/office/drawing/2014/main" val="10001"/>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does it occur?</a:t>
            </a:r>
          </a:p>
        </p:txBody>
      </p:sp>
      <p:sp>
        <p:nvSpPr>
          <p:cNvPr id="3" name="Content Placeholder 2"/>
          <p:cNvSpPr>
            <a:spLocks noGrp="1"/>
          </p:cNvSpPr>
          <p:nvPr>
            <p:ph idx="1"/>
          </p:nvPr>
        </p:nvSpPr>
        <p:spPr/>
        <p:txBody>
          <a:bodyPr>
            <a:normAutofit fontScale="92500" lnSpcReduction="10000"/>
          </a:bodyPr>
          <a:lstStyle/>
          <a:p>
            <a:pPr algn="just">
              <a:buNone/>
            </a:pPr>
            <a:r>
              <a:rPr lang="en-US" dirty="0"/>
              <a:t>    </a:t>
            </a:r>
            <a:r>
              <a:rPr lang="en-US" dirty="0">
                <a:solidFill>
                  <a:srgbClr val="FF0000"/>
                </a:solidFill>
              </a:rPr>
              <a:t>Population ageing </a:t>
            </a:r>
            <a:r>
              <a:rPr lang="en-US" dirty="0"/>
              <a:t>- started in high-income countries (for example in Japan 30% of the population are already over 60 years old)</a:t>
            </a:r>
          </a:p>
          <a:p>
            <a:pPr algn="just">
              <a:buNone/>
            </a:pPr>
            <a:r>
              <a:rPr lang="en-US" dirty="0"/>
              <a:t>     It is now low- and middle-income countries that are experiencing the greatest change. By the middle of the century many countries for e.g. Chile, China, the Islamic Republic of Iran and the Russian Federation will have a similar proportion of older people like Japan.</a:t>
            </a:r>
            <a:br>
              <a:rPr lang="en-US" dirty="0"/>
            </a:b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Ageing explained</a:t>
            </a:r>
            <a:br>
              <a:rPr lang="en-US" b="1" dirty="0"/>
            </a:br>
            <a:endParaRPr lang="en-US" dirty="0"/>
          </a:p>
        </p:txBody>
      </p:sp>
      <p:sp>
        <p:nvSpPr>
          <p:cNvPr id="3" name="Content Placeholder 2"/>
          <p:cNvSpPr>
            <a:spLocks noGrp="1"/>
          </p:cNvSpPr>
          <p:nvPr>
            <p:ph idx="1"/>
          </p:nvPr>
        </p:nvSpPr>
        <p:spPr>
          <a:xfrm>
            <a:off x="457200" y="1066800"/>
            <a:ext cx="8229600" cy="5059363"/>
          </a:xfrm>
        </p:spPr>
        <p:txBody>
          <a:bodyPr>
            <a:normAutofit fontScale="92500" lnSpcReduction="10000"/>
          </a:bodyPr>
          <a:lstStyle/>
          <a:p>
            <a:r>
              <a:rPr lang="en-US" dirty="0"/>
              <a:t>At the biological level, ageing results from the impact of the accumulation of a wide variety of molecular and cellular damage over time. This leads to a gradual decrease in physical and mental capacity, a growing risk of disease, and ultimately, death. But these changes are neither </a:t>
            </a:r>
            <a:r>
              <a:rPr lang="en-US" dirty="0">
                <a:solidFill>
                  <a:srgbClr val="FF0000"/>
                </a:solidFill>
              </a:rPr>
              <a:t>linear nor consistent</a:t>
            </a:r>
            <a:r>
              <a:rPr lang="en-US" dirty="0"/>
              <a:t>, and they are only loosely associated with a person’s age in years. While some 70-year-olds enjoy extremely good health and functioning, other 70-year-olds are frail and require significant help </a:t>
            </a:r>
            <a:r>
              <a:rPr lang="en-US" dirty="0">
                <a:solidFill>
                  <a:srgbClr val="0070C0"/>
                </a:solidFill>
              </a:rPr>
              <a:t>from others</a:t>
            </a:r>
            <a:r>
              <a:rPr lang="en-US" dirty="0"/>
              <a:t>.</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Problems of Ageing </a:t>
            </a:r>
          </a:p>
        </p:txBody>
      </p:sp>
      <p:sp>
        <p:nvSpPr>
          <p:cNvPr id="3" name="Content Placeholder 2"/>
          <p:cNvSpPr>
            <a:spLocks noGrp="1"/>
          </p:cNvSpPr>
          <p:nvPr>
            <p:ph idx="1"/>
          </p:nvPr>
        </p:nvSpPr>
        <p:spPr/>
        <p:txBody>
          <a:bodyPr>
            <a:normAutofit fontScale="85000" lnSpcReduction="20000"/>
          </a:bodyPr>
          <a:lstStyle/>
          <a:p>
            <a:pPr algn="just"/>
            <a:r>
              <a:rPr lang="en-US" dirty="0"/>
              <a:t>The social and economic implications of an aging population are becoming increasingly apparent in many industrialized nations around the globe. With populations in places such as North America, Western Europe and Japan aging more rapidly than ever before, policymakers are confronted with several interrelated issues, including a decline in the </a:t>
            </a:r>
            <a:r>
              <a:rPr lang="en-US" u="sng" dirty="0">
                <a:hlinkClick r:id="rId2"/>
              </a:rPr>
              <a:t>working-age population</a:t>
            </a:r>
            <a:r>
              <a:rPr lang="en-US" dirty="0"/>
              <a:t>, increased health care costs, unsustainable pension commitments and changing demand drivers within the economy. These issues could significantly undermine the high living standard enjoyed in many advanced economies.</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229600" cy="868362"/>
          </a:xfrm>
        </p:spPr>
        <p:txBody>
          <a:bodyPr>
            <a:normAutofit fontScale="90000"/>
          </a:bodyPr>
          <a:lstStyle/>
          <a:p>
            <a:r>
              <a:rPr lang="en-US" sz="3100" dirty="0">
                <a:solidFill>
                  <a:srgbClr val="FF0000"/>
                </a:solidFill>
              </a:rPr>
              <a:t>Advanced Industrialized Societies Are Growing Older</a:t>
            </a:r>
            <a:br>
              <a:rPr lang="en-US" b="1" dirty="0">
                <a:solidFill>
                  <a:srgbClr val="FF0000"/>
                </a:solidFill>
              </a:rPr>
            </a:br>
            <a:endParaRPr lang="en-US" dirty="0">
              <a:solidFill>
                <a:srgbClr val="FF0000"/>
              </a:solidFill>
            </a:endParaRPr>
          </a:p>
        </p:txBody>
      </p:sp>
      <p:sp>
        <p:nvSpPr>
          <p:cNvPr id="3" name="Content Placeholder 2"/>
          <p:cNvSpPr>
            <a:spLocks noGrp="1"/>
          </p:cNvSpPr>
          <p:nvPr>
            <p:ph idx="1"/>
          </p:nvPr>
        </p:nvSpPr>
        <p:spPr/>
        <p:txBody>
          <a:bodyPr/>
          <a:lstStyle/>
          <a:p>
            <a:r>
              <a:rPr lang="en-US" dirty="0"/>
              <a:t>As of December 2015, people 65 or older account for more than 20% of the total population in only three countries: Germany, Italy and Japan. This figure is expected to rise to 13 countries by 2020 and 34 countries by 2013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Decline in Working-Age Population</a:t>
            </a:r>
            <a:br>
              <a:rPr lang="en-US" b="1" dirty="0"/>
            </a:br>
            <a:endParaRPr lang="en-US" dirty="0"/>
          </a:p>
        </p:txBody>
      </p:sp>
      <p:sp>
        <p:nvSpPr>
          <p:cNvPr id="3" name="Content Placeholder 2"/>
          <p:cNvSpPr>
            <a:spLocks noGrp="1"/>
          </p:cNvSpPr>
          <p:nvPr>
            <p:ph idx="1"/>
          </p:nvPr>
        </p:nvSpPr>
        <p:spPr/>
        <p:txBody>
          <a:bodyPr>
            <a:normAutofit fontScale="92500" lnSpcReduction="20000"/>
          </a:bodyPr>
          <a:lstStyle/>
          <a:p>
            <a:r>
              <a:rPr lang="en-US" dirty="0"/>
              <a:t>A rapidly aging population means there are fewer working-age people in the economy. This leads to a supply shortage of qualified workers, making it more difficult for businesses to fill in-demand roles. An economy that cannot fill in-demand occupations faces adverse consequences, including declining productivity, higher labor costs, delayed business expansion and reduced international competitiveness. In some instances, a supply shortage may push up wages, thereby causing wage </a:t>
            </a:r>
            <a:r>
              <a:rPr lang="en-US" u="sng" dirty="0">
                <a:hlinkClick r:id="rId2"/>
              </a:rPr>
              <a:t>inflation</a:t>
            </a:r>
            <a:r>
              <a:rPr lang="en-US" dirty="0"/>
              <a:t> and creating a vicious cycle of </a:t>
            </a:r>
            <a:r>
              <a:rPr lang="en-US" u="sng" dirty="0">
                <a:hlinkClick r:id="rId3"/>
              </a:rPr>
              <a:t>price/wage spiral</a:t>
            </a:r>
            <a:r>
              <a:rPr lang="en-US" dirty="0"/>
              <a:t>.</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73162"/>
          </a:xfrm>
        </p:spPr>
        <p:txBody>
          <a:bodyPr>
            <a:normAutofit fontScale="90000"/>
          </a:bodyPr>
          <a:lstStyle/>
          <a:p>
            <a:r>
              <a:rPr lang="en-US" dirty="0">
                <a:solidFill>
                  <a:srgbClr val="FF0000"/>
                </a:solidFill>
              </a:rPr>
              <a:t>Increase in Health Care Costs</a:t>
            </a:r>
            <a:br>
              <a:rPr lang="en-US" b="1" dirty="0"/>
            </a:b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a:t>Given that demand for health care rises with age, countries with rapidly aging populations must allocate more money and resources to their health care systems. With health care spending as a share of </a:t>
            </a:r>
            <a:r>
              <a:rPr lang="en-US" u="sng" dirty="0">
                <a:hlinkClick r:id="rId2"/>
              </a:rPr>
              <a:t>gross domestic product</a:t>
            </a:r>
            <a:r>
              <a:rPr lang="en-US" dirty="0"/>
              <a:t> (GDP) already high in most advanced economies, it is difficult to increase spending while ensuring care improves and other social needs do not deteriorate in the case of publicly funded or government-administered health care systems.</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Increase in Dependency Ratio</a:t>
            </a:r>
            <a:br>
              <a:rPr lang="en-US" b="1" dirty="0"/>
            </a:b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a:t>Countries with large elderly populations </a:t>
            </a:r>
            <a:r>
              <a:rPr lang="en-US" u="sng" dirty="0">
                <a:hlinkClick r:id="rId2"/>
              </a:rPr>
              <a:t>depend</a:t>
            </a:r>
            <a:r>
              <a:rPr lang="en-US" dirty="0"/>
              <a:t> on smaller pools of workers in which to collect taxes to pay for higher health costs, pension benefits and other publicly funded programs. This is becoming more common in </a:t>
            </a:r>
            <a:r>
              <a:rPr lang="en-US" u="sng" dirty="0">
                <a:hlinkClick r:id="rId3"/>
              </a:rPr>
              <a:t>advanced economies</a:t>
            </a:r>
            <a:r>
              <a:rPr lang="en-US" dirty="0"/>
              <a:t> where retirees live on fixed incomes with much smaller tax brackets than workers. The combination of lower tax revenue and higher spending commitments on health care, pension and other benefits is a major concern for advanced industrialized nations.</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Changes to the Economy</a:t>
            </a:r>
            <a:br>
              <a:rPr lang="en-US" b="1" dirty="0">
                <a:solidFill>
                  <a:srgbClr val="FF0000"/>
                </a:solidFill>
              </a:rPr>
            </a:br>
            <a:endParaRPr lang="en-US" dirty="0">
              <a:solidFill>
                <a:srgbClr val="FF0000"/>
              </a:solidFill>
            </a:endParaRPr>
          </a:p>
        </p:txBody>
      </p:sp>
      <p:sp>
        <p:nvSpPr>
          <p:cNvPr id="3" name="Content Placeholder 2"/>
          <p:cNvSpPr>
            <a:spLocks noGrp="1"/>
          </p:cNvSpPr>
          <p:nvPr>
            <p:ph idx="1"/>
          </p:nvPr>
        </p:nvSpPr>
        <p:spPr>
          <a:xfrm>
            <a:off x="457200" y="1143000"/>
            <a:ext cx="8229600" cy="4983163"/>
          </a:xfrm>
        </p:spPr>
        <p:txBody>
          <a:bodyPr>
            <a:normAutofit fontScale="85000" lnSpcReduction="20000"/>
          </a:bodyPr>
          <a:lstStyle/>
          <a:p>
            <a:pPr algn="just"/>
            <a:r>
              <a:rPr lang="en-US" dirty="0"/>
              <a:t>An economy with a significant share of seniors and retirees has different demand drivers than an economy with a higher birth rate and a larger working-age population. For example, rapidly aging populations tend to have greater demands for health care services and retirement homes. Although this is not necessarily negative, economies may face challenges transitioning to markets that are increasingly driven by goods and services linked to older people. As advanced economies become older over the next 15 years, it remains to be seen whether immigration will fill the voids in sectors left by aging populations or whether the broader economies will have to adjust to changing demographics.</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WHO’s response</a:t>
            </a:r>
            <a:br>
              <a:rPr lang="en-US" b="1" dirty="0"/>
            </a:br>
            <a:endParaRPr lang="en-US" dirty="0"/>
          </a:p>
        </p:txBody>
      </p:sp>
      <p:sp>
        <p:nvSpPr>
          <p:cNvPr id="3" name="Content Placeholder 2"/>
          <p:cNvSpPr>
            <a:spLocks noGrp="1"/>
          </p:cNvSpPr>
          <p:nvPr>
            <p:ph idx="1"/>
          </p:nvPr>
        </p:nvSpPr>
        <p:spPr/>
        <p:txBody>
          <a:bodyPr>
            <a:normAutofit/>
          </a:bodyPr>
          <a:lstStyle/>
          <a:p>
            <a:r>
              <a:rPr lang="en-US" dirty="0"/>
              <a:t>In accordance with a recent World Health Resolution (67/13), a comprehensive </a:t>
            </a:r>
            <a:r>
              <a:rPr lang="en-US" b="1" dirty="0"/>
              <a:t>Global Strategy and Action Plan on Ageing and Health</a:t>
            </a:r>
            <a:r>
              <a:rPr lang="en-US" dirty="0"/>
              <a:t> is being developed by WHO in consultation with Member States and other partners. The Strategy and Action Plan draws on the evidence of the </a:t>
            </a:r>
            <a:r>
              <a:rPr lang="en-US" b="1" dirty="0"/>
              <a:t>World report on ageing and health</a:t>
            </a:r>
            <a:r>
              <a:rPr lang="en-US" dirty="0"/>
              <a:t> and builds on existing activities to address 5 priority areas for action.</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pPr lvl="0" algn="just"/>
            <a:r>
              <a:rPr lang="en-US" b="1" dirty="0"/>
              <a:t>Commitment to Healthy Ageing.</a:t>
            </a:r>
            <a:r>
              <a:rPr lang="en-US" dirty="0"/>
              <a:t> Requires awareness of the value of Healthy Ageing and sustained commitment and action to formulate evidence-based policies that strengthen the abilities of older persons.</a:t>
            </a:r>
          </a:p>
          <a:p>
            <a:pPr lvl="0" algn="just"/>
            <a:r>
              <a:rPr lang="en-US" b="1" dirty="0"/>
              <a:t>Aligning health systems with the needs of older populations.</a:t>
            </a:r>
            <a:r>
              <a:rPr lang="en-US" dirty="0"/>
              <a:t> Health systems need to be better organized around older people’s needs and preferences, designed to enhance older peoples intrinsic capacity, and integrated across settings and care providers. Actions in this area are closely aligned with other work across the Organization to strengthen universal health care and people-</a:t>
            </a:r>
            <a:r>
              <a:rPr lang="en-US" dirty="0" err="1"/>
              <a:t>centred</a:t>
            </a:r>
            <a:r>
              <a:rPr lang="en-US" dirty="0"/>
              <a:t> and integrated health services.</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lvl="0"/>
            <a:r>
              <a:rPr lang="en-US" b="1" dirty="0"/>
              <a:t>Developing systems for providing long-term care.</a:t>
            </a:r>
            <a:r>
              <a:rPr lang="en-US" dirty="0"/>
              <a:t> Systems of long-term care are needed in all countries to meet the needs of older people. This requires developing, sometimes from nothing, governance systems, infrastructure and workforce capacity. WHO’s work on long-term care (including palliative care) aligns closely with efforts to enhance universal health coverage, address non-communicable diseases, and develop people-</a:t>
            </a:r>
            <a:r>
              <a:rPr lang="en-US" dirty="0" err="1"/>
              <a:t>centred</a:t>
            </a:r>
            <a:r>
              <a:rPr lang="en-US" dirty="0"/>
              <a:t> and integrated health services.</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lnSpcReduction="20000"/>
          </a:bodyPr>
          <a:lstStyle/>
          <a:p>
            <a:pPr lvl="0"/>
            <a:r>
              <a:rPr lang="en-US" b="1" dirty="0"/>
              <a:t>Creating age-friendly environments.</a:t>
            </a:r>
            <a:r>
              <a:rPr lang="en-US" dirty="0"/>
              <a:t> This will require actions to combat ageism, enable autonomy and support Healthy Ageing in all policies and at all levels of government. These activities build on and complement WHO’s work during the past decade to develop age-friendly cities and communities including the development of the Global Network of Age Friendly Cities and Communities and an interactive information sharing platform Age-friendly World.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en-US" b="1" dirty="0"/>
              <a:t>Improving measurement, monitoring and understanding.</a:t>
            </a:r>
            <a:r>
              <a:rPr lang="en-US" dirty="0"/>
              <a:t> Focused research, new metrics and analytical methods are needed for a wide range of ageing issues. This work builds on the extensive work WHO has done in improving health statistics and information, for example through the WHO Study on global </a:t>
            </a:r>
            <a:r>
              <a:rPr lang="en-US" dirty="0" err="1"/>
              <a:t>AGEing</a:t>
            </a:r>
            <a:r>
              <a:rPr lang="en-US" dirty="0"/>
              <a:t> and adult health (SAGE)</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p:txBody>
          <a:bodyPr>
            <a:normAutofit fontScale="92500" lnSpcReduction="20000"/>
          </a:bodyPr>
          <a:lstStyle/>
          <a:p>
            <a:pPr algn="just"/>
            <a:r>
              <a:rPr lang="en-US" dirty="0"/>
              <a:t>A longer life brings with it opportunities, not only for older people and their families, but also for societies as a whole. Additional years provide the chance to pursue new activities such as further education, a new career or pursuing a long neglected passion. Older people also contribute in many ways to their families and communities. Yet the extent of these opportunities and contributions depends heavily on one factor which is  health.</a:t>
            </a:r>
            <a:br>
              <a:rPr lang="en-US" dirty="0"/>
            </a:br>
            <a:endParaRPr lang="en-US"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194</TotalTime>
  <Words>1633</Words>
  <Application>Microsoft Office PowerPoint</Application>
  <PresentationFormat>On-screen Show (4:3)</PresentationFormat>
  <Paragraphs>107</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Inter</vt:lpstr>
      <vt:lpstr>Times New Roman</vt:lpstr>
      <vt:lpstr>Office Theme</vt:lpstr>
      <vt:lpstr>Population Ageing</vt:lpstr>
      <vt:lpstr>Some Key Aspects </vt:lpstr>
      <vt:lpstr>PowerPoint Presentation</vt:lpstr>
      <vt:lpstr>Japan will disappear !</vt:lpstr>
      <vt:lpstr>As per 2019</vt:lpstr>
      <vt:lpstr>PowerPoint Presentation</vt:lpstr>
      <vt:lpstr>Where does it occur?</vt:lpstr>
      <vt:lpstr>Ageing explained </vt:lpstr>
      <vt:lpstr>Problems of Ageing </vt:lpstr>
      <vt:lpstr>Advanced Industrialized Societies Are Growing Older </vt:lpstr>
      <vt:lpstr>Decline in Working-Age Population </vt:lpstr>
      <vt:lpstr>Increase in Health Care Costs </vt:lpstr>
      <vt:lpstr>Increase in Dependency Ratio </vt:lpstr>
      <vt:lpstr>Changes to the Economy </vt:lpstr>
      <vt:lpstr>WHO’s response </vt:lpstr>
      <vt:lpstr>PowerPoint Presentation</vt:lpstr>
      <vt:lpstr>PowerPoint Presentation</vt:lpstr>
      <vt:lpstr>PowerPoint Presentation</vt:lpstr>
      <vt:lpstr>PowerPoint Presentation</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 K. NATH</dc:creator>
  <cp:lastModifiedBy>ADMIN</cp:lastModifiedBy>
  <cp:revision>17</cp:revision>
  <dcterms:created xsi:type="dcterms:W3CDTF">2021-07-05T10:27:13Z</dcterms:created>
  <dcterms:modified xsi:type="dcterms:W3CDTF">2025-04-05T05:51:42Z</dcterms:modified>
</cp:coreProperties>
</file>